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917" y="461248"/>
            <a:ext cx="11716464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Overview: AI-based Heart Disease Prediction &amp; Detection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917" y="1206103"/>
            <a:ext cx="13288566" cy="6720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0917" y="8115062"/>
            <a:ext cx="1328856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goal is to provide a unified, comprehensive assessment of a patient's risk profile, moving beyond single data point analysis to a holistic diagnostic approach.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5459"/>
            <a:ext cx="9357955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Integrated AI Modules for Comprehensive Diagnosis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2677001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proposed system leverages three distinct, specialised AI modules, each targeting a different type of clinical data input, ensuring robust and multi-faceted analysis.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3582710"/>
            <a:ext cx="4178618" cy="2881432"/>
          </a:xfrm>
          <a:prstGeom prst="roundRect">
            <a:avLst>
              <a:gd name="adj" fmla="val 3808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4864" y="3582710"/>
            <a:ext cx="91440" cy="2881432"/>
          </a:xfrm>
          <a:prstGeom prst="roundRect">
            <a:avLst>
              <a:gd name="adj" fmla="val 343600"/>
            </a:avLst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1138595" y="3815001"/>
            <a:ext cx="364545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Machine Learning (ML)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for Tabular Prediction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38595" y="4556641"/>
            <a:ext cx="3645456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Focuses on structured patient data (age, blood pressure, cholesterol, etc.) to calculate the probability of CVD exposure.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5772" y="3582710"/>
            <a:ext cx="4178737" cy="2881432"/>
          </a:xfrm>
          <a:prstGeom prst="roundRect">
            <a:avLst>
              <a:gd name="adj" fmla="val 3808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2912" y="3582710"/>
            <a:ext cx="91440" cy="2881432"/>
          </a:xfrm>
          <a:prstGeom prst="roundRect">
            <a:avLst>
              <a:gd name="adj" fmla="val 343600"/>
            </a:avLst>
          </a:prstGeom>
          <a:solidFill>
            <a:srgbClr val="018CE1"/>
          </a:solidFill>
          <a:ln/>
        </p:spPr>
      </p:sp>
      <p:sp>
        <p:nvSpPr>
          <p:cNvPr id="10" name="Text 8"/>
          <p:cNvSpPr/>
          <p:nvPr/>
        </p:nvSpPr>
        <p:spPr>
          <a:xfrm>
            <a:off x="5526643" y="3815001"/>
            <a:ext cx="364557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18CE1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Natural Language Processing (NLP)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for Symptom Analysis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526643" y="4556641"/>
            <a:ext cx="364557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Analyses free-text patient input (written symptoms like "chest pain" or "shortness of breath") to classify relevance and severity related to cardiac issues.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13940" y="3582710"/>
            <a:ext cx="4178737" cy="2881432"/>
          </a:xfrm>
          <a:prstGeom prst="roundRect">
            <a:avLst>
              <a:gd name="adj" fmla="val 3808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1080" y="3582710"/>
            <a:ext cx="91440" cy="2881432"/>
          </a:xfrm>
          <a:prstGeom prst="roundRect">
            <a:avLst>
              <a:gd name="adj" fmla="val 343600"/>
            </a:avLst>
          </a:prstGeom>
          <a:solidFill>
            <a:srgbClr val="DA33BF"/>
          </a:solidFill>
          <a:ln/>
        </p:spPr>
      </p:sp>
      <p:sp>
        <p:nvSpPr>
          <p:cNvPr id="14" name="Text 12"/>
          <p:cNvSpPr/>
          <p:nvPr/>
        </p:nvSpPr>
        <p:spPr>
          <a:xfrm>
            <a:off x="9914811" y="3815001"/>
            <a:ext cx="364557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33B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Computer Vision (CNN)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for Image Diagnostics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914811" y="4556641"/>
            <a:ext cx="3645575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Processes medical images (ECG, Chest X-rays) using Convolutional Neural Networks (CNN) to detect visual markers of cardiac abnormalities, such as arrhythmia or cardiomegaly.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3209"/>
            <a:ext cx="11366540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Deep Dive: Machine Learning (ML) for Risk Assessment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824752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31043"/>
            <a:ext cx="5010031" cy="33399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66391" y="2583894"/>
            <a:ext cx="743390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core predictive module relies on traditional ML algorithms trained on structured clinical data. This acts as the foundational layer of our risk scoring system.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66391" y="3777496"/>
            <a:ext cx="743390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Inputs: Age, sex, blood pressure (rest and maximum), cholesterol levels, heart rate, and existing ECG results (derived features).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366391" y="4520803"/>
            <a:ext cx="743390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Selection: We plan to compare and select the best performing model from a set including Logistic Regression (for interpretability), Random Forest, and Extreme Gradient Boosting (XGBoost) for high accuracy.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66391" y="5599152"/>
            <a:ext cx="743390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Objective: Determine a binary outcome (Yes/No) regarding the patient's susceptibility to CVD, based purely on quantifiable medical metrics.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66391" y="6457712"/>
            <a:ext cx="743390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use the UCI Heart Disease Dataset for initial training and validation due to its suitability for these model types.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94003"/>
            <a:ext cx="9436060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Deep Dive: NLP for Symptom Categorisation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505545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Symptom reporting is often subjective. The NLP module standardises this unstructured input, connecting patient complaints directly to potential cardiac risk factors.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11254"/>
            <a:ext cx="6477476" cy="8377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7155" y="345840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Patient Text Input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47155" y="3892034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e.g., "Sharp chest pain and frequent shortness of breath during light exercise."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11254"/>
            <a:ext cx="6477476" cy="8377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4631" y="345840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Text Preprocessing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524631" y="3892034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Tokenisation, lemmatisation, and stopword removal to isolate critical medical terms.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771549"/>
            <a:ext cx="6477476" cy="8377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7155" y="5818703"/>
            <a:ext cx="264675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Classification &amp; Scoring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47155" y="6252329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Trained NLP model (e.g., Naive Bayes or fine-tuned BERT) classifies the text as 'Heart-Related Risk' or 'Not Related'.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71549"/>
            <a:ext cx="6477476" cy="8377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4631" y="581870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524631" y="6252329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boolean result and confidence score indicating whether the symptoms suggest a cardiac concern.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837724" y="7367468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smaller, custom-built dataset or a curated subset of a general symptom-disease dataset will be utilised for focused training.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664" y="804386"/>
            <a:ext cx="9850160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Deep Dive: Computer Vision (CNN) for Image Analysis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38664" y="1608296"/>
            <a:ext cx="1315307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664" y="2318980"/>
            <a:ext cx="7031355" cy="35449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8664" y="6071592"/>
            <a:ext cx="7031355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8228171" y="2277428"/>
            <a:ext cx="5671066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CNN module provides visual confirmation of disease markers, often undetectable by the naked eye. This non-invasive diagnostic tool significantly enhances the system's overall reliability.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228171" y="3329702"/>
            <a:ext cx="5671066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Types: ECG images (Arrhythmia detection) and potentially Chest X-rays (Cardiomegaly—heart enlargement).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228171" y="3985022"/>
            <a:ext cx="5671066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Architecture: We will deploy a standard CNN architecture or leverage Transfer Learning with pre-trained models like ResNet or VGG to accelerate development and boost accuracy.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228171" y="4935736"/>
            <a:ext cx="5671066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Techniques: Data augmentation will be applied to prevent overfitting on smaller datasets. Object Detection (optional phase) may be implemented to precisely localise anomalies (e.g., specific rhythm disturbances on an ECG trace).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228171" y="6283404"/>
            <a:ext cx="5671066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recommend starting with the smaller ECG Images Dataset for feasibility and later integrating Chest X-ray data if time and resources a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38664" y="7129820"/>
            <a:ext cx="1315307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37084"/>
            <a:ext cx="4541044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Project Deliverables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2348627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combined output of the three AI modules generates a comprehensive, actionable report for the end-user.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7724" y="3023949"/>
            <a:ext cx="4143732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76%</a:t>
            </a:r>
            <a:endParaRPr lang="en-US" sz="5400" dirty="0"/>
          </a:p>
        </p:txBody>
      </p:sp>
      <p:sp>
        <p:nvSpPr>
          <p:cNvPr id="5" name="Text 3"/>
          <p:cNvSpPr/>
          <p:nvPr/>
        </p:nvSpPr>
        <p:spPr>
          <a:xfrm>
            <a:off x="1677472" y="397680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Risk Percentage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37724" y="4410432"/>
            <a:ext cx="414373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precise, aggregated probability score derived from the ML model, indicating the likelihood of having or developing heart disease.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243274" y="3023949"/>
            <a:ext cx="4143732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5400" dirty="0"/>
          </a:p>
        </p:txBody>
      </p:sp>
      <p:sp>
        <p:nvSpPr>
          <p:cNvPr id="8" name="Text 6"/>
          <p:cNvSpPr/>
          <p:nvPr/>
        </p:nvSpPr>
        <p:spPr>
          <a:xfrm>
            <a:off x="6083022" y="397680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Integrated Diagnosis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243274" y="4410432"/>
            <a:ext cx="414373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unified view combining tabular data, symptom analysis, and image interpretation into a single, cohesive result.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48825" y="3023949"/>
            <a:ext cx="4143851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2-3</a:t>
            </a:r>
            <a:endParaRPr lang="en-US" sz="5400" dirty="0"/>
          </a:p>
        </p:txBody>
      </p:sp>
      <p:sp>
        <p:nvSpPr>
          <p:cNvPr id="11" name="Text 9"/>
          <p:cNvSpPr/>
          <p:nvPr/>
        </p:nvSpPr>
        <p:spPr>
          <a:xfrm>
            <a:off x="10042327" y="3976807"/>
            <a:ext cx="335672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Actionable Recommendations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48825" y="4410432"/>
            <a:ext cx="4143851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System-generated advice, such as "Recommend consulting a cardiologist for further diagnostic tests," based on the composite risk score.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51811" y="6221849"/>
            <a:ext cx="1264086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doesn't just predict; it contextualises the risk, providing a critical tool for preliminary screening and patient triage.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37724" y="5986224"/>
            <a:ext cx="22860" cy="806291"/>
          </a:xfrm>
          <a:prstGeom prst="rect">
            <a:avLst/>
          </a:prstGeom>
          <a:solidFill>
            <a:srgbClr val="2D4DF2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308" y="517922"/>
            <a:ext cx="7404854" cy="443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Structure and Team Division of Labour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3308" y="1337667"/>
            <a:ext cx="13123783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project is modularly structured, allowing for parallel development and efficient integration. This distribution of responsibilities ensures that each specialised component is expertly handled.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3308" y="2152174"/>
            <a:ext cx="753308" cy="1130022"/>
          </a:xfrm>
          <a:prstGeom prst="roundRect">
            <a:avLst>
              <a:gd name="adj" fmla="val 36003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95" y="2540556"/>
            <a:ext cx="282416" cy="3531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94855" y="2340412"/>
            <a:ext cx="453128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 1: Data Management &amp; ML Prediction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694855" y="2730341"/>
            <a:ext cx="12182237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Tasks include data collection (UCI/Kaggle), EDA, model training (LR, RF, XGBoost), and exporting the optimal predictive model.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53308" y="3470434"/>
            <a:ext cx="753308" cy="1130022"/>
          </a:xfrm>
          <a:prstGeom prst="roundRect">
            <a:avLst>
              <a:gd name="adj" fmla="val 36003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" y="3858816"/>
            <a:ext cx="282416" cy="35313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94855" y="3658672"/>
            <a:ext cx="337065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 2: NLP Symptom Analysis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694855" y="4048601"/>
            <a:ext cx="12182237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Responsible for symptom dataset creation, text preprocessing, training and testing the NLP classification model to interpret free-text symptoms.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753308" y="4788694"/>
            <a:ext cx="753308" cy="1369100"/>
          </a:xfrm>
          <a:prstGeom prst="roundRect">
            <a:avLst>
              <a:gd name="adj" fmla="val 36003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5" y="5296614"/>
            <a:ext cx="282416" cy="35313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94855" y="4976932"/>
            <a:ext cx="343793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 3: Computer Vision &amp; CNN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1694855" y="5366861"/>
            <a:ext cx="12182237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Focuses on sourcing medical images (ECG/X-ray), building/fine-tuning a CNN model, and implementing techniques like data augmentation and transfer learning for high-accuracy image diagnosis.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753308" y="6346031"/>
            <a:ext cx="753308" cy="1369100"/>
          </a:xfrm>
          <a:prstGeom prst="roundRect">
            <a:avLst>
              <a:gd name="adj" fmla="val 36003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6853952"/>
            <a:ext cx="282416" cy="35313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94855" y="6534269"/>
            <a:ext cx="403276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 4: Integration &amp; Interface Design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1694855" y="6924199"/>
            <a:ext cx="12182237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integrator role, focused on developing the unified dashboard (e.g., Streamlit), merging the outputs of the three models, and designing the final user report and visualisation.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2609"/>
            <a:ext cx="6976110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Strategy and Resource Allocation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784152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Selecting the right dataset size and type is crucial for efficient development, particularly when integrating different AI paradigms. We must balance complexity with project timelines.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2689860"/>
            <a:ext cx="12954952" cy="3761423"/>
          </a:xfrm>
          <a:prstGeom prst="roundRect">
            <a:avLst>
              <a:gd name="adj" fmla="val 83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697480"/>
            <a:ext cx="12939713" cy="9365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54775" y="2830711"/>
            <a:ext cx="34592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ML Prediction (Person 1)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940498" y="2830711"/>
            <a:ext cx="280844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UCI Heart Disease (Tabular)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175427" y="2830711"/>
            <a:ext cx="540019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Small (~50 KB)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Ideal for fast iteration and training standard ML models.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45344" y="3634026"/>
            <a:ext cx="12939713" cy="9365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54775" y="3767257"/>
            <a:ext cx="34592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NLP Symptoms (Person 2)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940498" y="3767257"/>
            <a:ext cx="280844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Curated Symptom Set (Text)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175427" y="3767257"/>
            <a:ext cx="540019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Small (~200 KB)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Custom data needed to specifically map cardiac symptoms to risk.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5344" y="4570571"/>
            <a:ext cx="12939713" cy="9365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54775" y="4703802"/>
            <a:ext cx="34592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CNN Vision (Person 3)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40498" y="4703802"/>
            <a:ext cx="280844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ECG Images Dataset (Images)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75427" y="4703802"/>
            <a:ext cx="540019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Medium (~200 MB)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Feasible size for early CNN training and quick model validation using Transfer Learning.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45344" y="5507117"/>
            <a:ext cx="12939713" cy="9365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54775" y="5640348"/>
            <a:ext cx="34592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CNN Extension (Optional)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940498" y="5640348"/>
            <a:ext cx="280844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Chest X-ray Dataset (Images)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175427" y="5640348"/>
            <a:ext cx="540019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Larger (~1 GB). Requires more computational power and time; reserved for a later enhancement phase.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7724" y="6686907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current strategy focuses on using the smallest, most suitable datasets (UCI, Curated Symptoms, ECG Images) to rapidly establish a functional, integrated baseline system.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507" y="563404"/>
            <a:ext cx="10238899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Integrated System: A Multi-Modal Diagnostic Pipeline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819507" y="1455301"/>
            <a:ext cx="12991386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final stage involves the Person 4 integrating the three trained models into a single, cohesive pipeline. The goal is to move beyond siloed results to a unified assessment.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323862" y="2615446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Collection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19507" y="3039666"/>
            <a:ext cx="3914894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Patient provides tabular data, writes symptoms, and uploads medical images (ECG/X-ray).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702" y="2341364"/>
            <a:ext cx="4546878" cy="454687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614" y="3121104"/>
            <a:ext cx="306586" cy="3831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880" y="2615446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Parallel Processing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895880" y="3039666"/>
            <a:ext cx="3915013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ML, NLP, and CNN models execute simultaneously, generating three distinct feature sets/initial probabilities.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02" y="2341364"/>
            <a:ext cx="4546878" cy="4546878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796" y="3508058"/>
            <a:ext cx="306586" cy="3831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880" y="4878705"/>
            <a:ext cx="247280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Meta-Model Synthesis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895880" y="5302925"/>
            <a:ext cx="3915013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final, small meta-model (e.g., Logistic Regression) receives the outputs of the three sub-models and synthesises them into a single, refined risk score.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702" y="2341364"/>
            <a:ext cx="4546878" cy="454687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843" y="5725239"/>
            <a:ext cx="306586" cy="38314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323862" y="5042535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 Report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19507" y="5466755"/>
            <a:ext cx="3914894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dashboard presents a holistic diagnosis, including risk scores, visualisations, and comprehensive medical recommendations.</a:t>
            </a:r>
            <a:endParaRPr lang="en-US" sz="16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702" y="2341364"/>
            <a:ext cx="4546878" cy="454687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9661" y="5338286"/>
            <a:ext cx="306586" cy="38314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819507" y="7118747"/>
            <a:ext cx="12991386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combining the files/weights of the three models, the integration team can deploy an intelligent interface that offers a comprehensive view of patient health, detecting potential correlations between different diagnostic inputs.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2025-10-05T20:24:02Z</dcterms:created>
  <dcterms:modified xsi:type="dcterms:W3CDTF">2025-10-05T20:24:02Z</dcterms:modified>
</cp:coreProperties>
</file>